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BBB"/>
    <a:srgbClr val="CB9A6A"/>
    <a:srgbClr val="C80D2C"/>
    <a:srgbClr val="FBFBC6"/>
    <a:srgbClr val="FEC085"/>
    <a:srgbClr val="FCFCFF"/>
    <a:srgbClr val="99B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4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B21FE-441B-4B5E-AEC7-6D9A8D200824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772B1-5551-4328-8B11-1D1F94D1962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925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772B1-5551-4328-8B11-1D1F94D1962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461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98DE-61E5-4BFC-98FF-BFA03BF8B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ADE87-9149-472D-8B27-18B12847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9D653-B878-4BEB-B069-B4930D37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BBB32-4B31-476B-B740-1DA68B80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AA7CB-00CD-4BCE-AA52-3DA7C734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69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8813-FECF-4907-8A67-6C7CE48E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9E60D-B3A1-4BAD-BEB6-31B76583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AFF14-F099-4583-9C71-1E4FC33D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18EBA-1CD0-41BC-943B-DC5D1398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E125A-522E-44BE-9043-2FE3A1F6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19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19F64-E308-492F-BB69-1ACA049D1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66540-73DC-4FC7-AB90-0C30173C8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A7B48-DAEF-4353-96B6-5172B4BC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3FA10-D9B4-4C33-88B1-C59C5AE0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8EB41-2217-42F0-A731-30E0F178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98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9B1A-F8FA-41BC-96F9-027655AC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8B90-61C8-4256-BFA1-2EC7B255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5D4B8-1AD2-4AEC-A199-42FCAA8D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2D1-986B-43AD-BCF2-4990A443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7C999-ED1D-4B4F-B04C-46B17AC9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77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9E03-0FD8-4E89-8880-4843DFB3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F54B-5AB8-430F-8AFC-C569593A1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BB29A-D6D3-4644-8BB9-51EE1152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041FA-12DF-46E5-95FC-00484A5B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C2F0-765C-4A4B-8932-D79C235D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05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334B-6F7C-4BBC-8A6D-4C10A9C8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4DE8B-AA1A-4253-B375-27493328C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44B39-298E-455A-9173-F31B549BF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C9D17-7E41-4B49-A346-BCBE159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E423C-C024-4C98-8F2A-5B25804C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11A7-E22A-42D3-BAA8-3A8608BA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34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48EB-2EB2-49DC-A616-028EC70F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E93E7-0413-4479-8672-AD0F910E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304FB-9B1D-418D-BA63-976953DDC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E2DEE-1C4F-40ED-8F77-911875CEE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B2CC9-2C16-4A92-B426-E907288BB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6DC9C-5212-47FF-816A-CDC153BA9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0C300-6354-48D1-8F75-7D9E653E4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CEE9C3-87B9-46BD-B7FD-9FF224AF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87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0694-EB29-4880-9FDC-3440421E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22724-81D7-4090-842C-328861164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A20A-4A60-4663-8CC5-0B3BBFDF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29ED1-0549-45AC-A866-08288655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73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5D112-D726-4E9E-B7F6-BA09B100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26AD85-503F-4E45-AA21-5485DE32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8AE0-6B86-4B0E-9983-C61E1EF2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79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FE2E-92C2-4F44-9F17-C7718A83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EE65-3ED2-44E9-86B6-40B058B2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AC4CF-5284-4272-AB9A-06653E2D9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934CE-334C-4E76-9AEA-7FB801CB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3525B-F5D8-4F9C-9B7A-7ED67987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E3DFB-0FE7-48F3-A914-FE8B96BC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82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CC75-191F-4B4F-AAFA-7AF053EA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53EF5-131E-4033-ABC6-94F3B71CB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B6C96-AA69-4308-8483-84AEF7C36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CB8C7-3D10-4DAA-BC54-66AD2A38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FB30C-3701-46B3-A033-59654797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168BF-8814-4349-A503-D65F2B45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21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AADD1-FE6B-4CFB-9809-37151072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14739-1143-4DF9-B8D2-AEDA75B18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9D931-19A1-4CF6-B919-2BD9416B4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DF609-7E68-4912-8939-7755063563AC}" type="datetimeFigureOut">
              <a:rPr lang="fr-FR" smtClean="0"/>
              <a:t>22/02/2021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822D2-FDA7-48E8-91C7-72E219677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0D867-96BE-4760-AA91-B4CFD5DCC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68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082EFE5-64A4-4A89-B9E1-2E723F72A3B2}"/>
              </a:ext>
            </a:extLst>
          </p:cNvPr>
          <p:cNvSpPr txBox="1"/>
          <p:nvPr/>
        </p:nvSpPr>
        <p:spPr>
          <a:xfrm>
            <a:off x="6596008" y="4667823"/>
            <a:ext cx="73103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b="1" dirty="0"/>
              <a:t>Iris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CF07B3-F5BD-4733-84D0-9F0268CC3747}"/>
              </a:ext>
            </a:extLst>
          </p:cNvPr>
          <p:cNvSpPr txBox="1"/>
          <p:nvPr/>
        </p:nvSpPr>
        <p:spPr>
          <a:xfrm>
            <a:off x="6126821" y="5002492"/>
            <a:ext cx="10994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b="1" dirty="0"/>
              <a:t>Pupille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7191A3-4459-4C44-A350-9165D1528D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2" y="3711903"/>
            <a:ext cx="4560717" cy="261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9D8516-0887-40F2-96D0-4016D01FF5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2" y="119439"/>
            <a:ext cx="3569693" cy="32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C93AAB68-CEB3-4EFF-ACD2-9A04BDAA7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51371"/>
            <a:ext cx="4147335" cy="33985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2CF4AF-815E-4799-BDDE-0B481D7ECCCB}"/>
              </a:ext>
            </a:extLst>
          </p:cNvPr>
          <p:cNvCxnSpPr>
            <a:cxnSpLocks/>
          </p:cNvCxnSpPr>
          <p:nvPr/>
        </p:nvCxnSpPr>
        <p:spPr>
          <a:xfrm flipV="1">
            <a:off x="688369" y="2403884"/>
            <a:ext cx="1081035" cy="3187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533A93-384A-4EF1-BF56-D4495FA7F868}"/>
              </a:ext>
            </a:extLst>
          </p:cNvPr>
          <p:cNvSpPr txBox="1"/>
          <p:nvPr/>
        </p:nvSpPr>
        <p:spPr>
          <a:xfrm>
            <a:off x="49017" y="2629915"/>
            <a:ext cx="18493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Diaphragme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475FBE-BD23-42A6-8F8A-A57ACBB44AA3}"/>
              </a:ext>
            </a:extLst>
          </p:cNvPr>
          <p:cNvCxnSpPr>
            <a:cxnSpLocks/>
          </p:cNvCxnSpPr>
          <p:nvPr/>
        </p:nvCxnSpPr>
        <p:spPr>
          <a:xfrm flipH="1">
            <a:off x="8169666" y="986319"/>
            <a:ext cx="2299700" cy="85876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758B39-7EBB-41AC-9ACF-A8B78FAEDF6E}"/>
              </a:ext>
            </a:extLst>
          </p:cNvPr>
          <p:cNvSpPr txBox="1"/>
          <p:nvPr/>
        </p:nvSpPr>
        <p:spPr>
          <a:xfrm>
            <a:off x="10469366" y="690923"/>
            <a:ext cx="167361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300" b="1" dirty="0"/>
              <a:t>Diaphragme</a:t>
            </a:r>
          </a:p>
          <a:p>
            <a:pPr algn="just"/>
            <a:r>
              <a:rPr lang="fr-FR" sz="2300" b="1" dirty="0"/>
              <a:t>dans un appareil photo </a:t>
            </a:r>
            <a:r>
              <a:rPr lang="fr-FR" b="1" i="1" dirty="0"/>
              <a:t>(sert à contrôler la quantité de lumière qui rentre)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61A1C-2777-424B-9975-C2870C0A3E4B}"/>
              </a:ext>
            </a:extLst>
          </p:cNvPr>
          <p:cNvSpPr txBox="1"/>
          <p:nvPr/>
        </p:nvSpPr>
        <p:spPr>
          <a:xfrm>
            <a:off x="116253" y="5408256"/>
            <a:ext cx="9623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Iris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A7A5BF-7DCD-4B96-8192-F9AA3FDEACD5}"/>
              </a:ext>
            </a:extLst>
          </p:cNvPr>
          <p:cNvCxnSpPr>
            <a:cxnSpLocks/>
          </p:cNvCxnSpPr>
          <p:nvPr/>
        </p:nvCxnSpPr>
        <p:spPr>
          <a:xfrm>
            <a:off x="801848" y="5692980"/>
            <a:ext cx="19351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7CF94B-8EE1-45B7-9233-6ED797C8E4B2}"/>
              </a:ext>
            </a:extLst>
          </p:cNvPr>
          <p:cNvSpPr txBox="1"/>
          <p:nvPr/>
        </p:nvSpPr>
        <p:spPr>
          <a:xfrm>
            <a:off x="27698" y="4396730"/>
            <a:ext cx="12922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Pupille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7F853D-65BF-487D-A36D-2F06D3654437}"/>
              </a:ext>
            </a:extLst>
          </p:cNvPr>
          <p:cNvCxnSpPr>
            <a:cxnSpLocks/>
          </p:cNvCxnSpPr>
          <p:nvPr/>
        </p:nvCxnSpPr>
        <p:spPr>
          <a:xfrm flipV="1">
            <a:off x="802050" y="4792976"/>
            <a:ext cx="2542615" cy="1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84B5C3-3519-436F-BD4B-CC2C87A61EE6}"/>
              </a:ext>
            </a:extLst>
          </p:cNvPr>
          <p:cNvSpPr txBox="1"/>
          <p:nvPr/>
        </p:nvSpPr>
        <p:spPr>
          <a:xfrm>
            <a:off x="2788767" y="6323950"/>
            <a:ext cx="13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Œil humain</a:t>
            </a: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723248E8-8487-47B0-9566-7F89DFC103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87"/>
          <a:stretch/>
        </p:blipFill>
        <p:spPr>
          <a:xfrm>
            <a:off x="7051043" y="3401805"/>
            <a:ext cx="4180821" cy="344332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9A484E-6F5E-4EEB-8865-041AF724F118}"/>
              </a:ext>
            </a:extLst>
          </p:cNvPr>
          <p:cNvCxnSpPr>
            <a:cxnSpLocks/>
          </p:cNvCxnSpPr>
          <p:nvPr/>
        </p:nvCxnSpPr>
        <p:spPr>
          <a:xfrm>
            <a:off x="7051043" y="5201265"/>
            <a:ext cx="681670" cy="415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E77E31-F264-4438-B47B-3026358E6DAF}"/>
              </a:ext>
            </a:extLst>
          </p:cNvPr>
          <p:cNvCxnSpPr>
            <a:cxnSpLocks/>
          </p:cNvCxnSpPr>
          <p:nvPr/>
        </p:nvCxnSpPr>
        <p:spPr>
          <a:xfrm>
            <a:off x="7732713" y="5047277"/>
            <a:ext cx="0" cy="308948"/>
          </a:xfrm>
          <a:prstGeom prst="line">
            <a:avLst/>
          </a:prstGeom>
          <a:ln w="3175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E8CFD8-B064-4FE3-938E-067ED6F8AB73}"/>
              </a:ext>
            </a:extLst>
          </p:cNvPr>
          <p:cNvCxnSpPr>
            <a:cxnSpLocks/>
          </p:cNvCxnSpPr>
          <p:nvPr/>
        </p:nvCxnSpPr>
        <p:spPr>
          <a:xfrm>
            <a:off x="7051043" y="4874391"/>
            <a:ext cx="70865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D11B36-3D31-42C3-8869-57224A7583AB}"/>
              </a:ext>
            </a:extLst>
          </p:cNvPr>
          <p:cNvSpPr txBox="1"/>
          <p:nvPr/>
        </p:nvSpPr>
        <p:spPr>
          <a:xfrm>
            <a:off x="2788767" y="6261507"/>
            <a:ext cx="17500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Œil humain</a:t>
            </a:r>
          </a:p>
        </p:txBody>
      </p:sp>
    </p:spTree>
    <p:extLst>
      <p:ext uri="{BB962C8B-B14F-4D97-AF65-F5344CB8AC3E}">
        <p14:creationId xmlns:p14="http://schemas.microsoft.com/office/powerpoint/2010/main" val="372792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BD06AA48-606B-4346-9F48-76890C80D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2" r="53339" b="43497"/>
          <a:stretch/>
        </p:blipFill>
        <p:spPr bwMode="auto">
          <a:xfrm>
            <a:off x="4110111" y="964836"/>
            <a:ext cx="3049062" cy="14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B4AB8E69-ECA9-4C19-8E45-23C1B8D4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20" b="76773"/>
          <a:stretch/>
        </p:blipFill>
        <p:spPr bwMode="auto">
          <a:xfrm>
            <a:off x="645386" y="880770"/>
            <a:ext cx="3072485" cy="152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A6A7BAC8-D4EF-4AFE-B0E4-4F97E20E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67" r="53339" b="10193"/>
          <a:stretch/>
        </p:blipFill>
        <p:spPr bwMode="auto">
          <a:xfrm>
            <a:off x="7735852" y="985384"/>
            <a:ext cx="3263852" cy="151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D2499D-9B46-46E0-8063-B4B66AC57BE5}"/>
              </a:ext>
            </a:extLst>
          </p:cNvPr>
          <p:cNvSpPr/>
          <p:nvPr/>
        </p:nvSpPr>
        <p:spPr>
          <a:xfrm>
            <a:off x="372861" y="5414481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D8256-CDF9-49BD-ABE4-912BD8720519}"/>
              </a:ext>
            </a:extLst>
          </p:cNvPr>
          <p:cNvSpPr/>
          <p:nvPr/>
        </p:nvSpPr>
        <p:spPr>
          <a:xfrm>
            <a:off x="3796128" y="5435964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0E6093-5688-4FD1-BFDC-977EFB78DEDF}"/>
              </a:ext>
            </a:extLst>
          </p:cNvPr>
          <p:cNvSpPr/>
          <p:nvPr/>
        </p:nvSpPr>
        <p:spPr>
          <a:xfrm>
            <a:off x="7586036" y="5476126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721030-7092-43D8-B53E-FDC76642A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0" y="2989083"/>
            <a:ext cx="2914650" cy="2733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473A3C-53D4-4E3E-B9CF-74F98D555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27" y="2914704"/>
            <a:ext cx="3332018" cy="29784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3978B3-C642-479A-B1D6-E81279A7C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669" y="2914704"/>
            <a:ext cx="3428670" cy="30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ésultat de recherche d'images pour &quot;oeil anatomie vierge schéma&quot;">
            <a:extLst>
              <a:ext uri="{FF2B5EF4-FFF2-40B4-BE49-F238E27FC236}">
                <a16:creationId xmlns:a16="http://schemas.microsoft.com/office/drawing/2014/main" id="{13221AD3-4F0D-4398-BD66-0AC9DDD31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0" b="17549"/>
          <a:stretch/>
        </p:blipFill>
        <p:spPr bwMode="auto">
          <a:xfrm>
            <a:off x="2095500" y="856343"/>
            <a:ext cx="8001000" cy="467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EC29DD-D2FD-432F-9778-8195F1B628AC}"/>
              </a:ext>
            </a:extLst>
          </p:cNvPr>
          <p:cNvSpPr/>
          <p:nvPr/>
        </p:nvSpPr>
        <p:spPr>
          <a:xfrm>
            <a:off x="1905000" y="4622800"/>
            <a:ext cx="2006600" cy="31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FE236-F049-4435-AFEA-112001E44959}"/>
              </a:ext>
            </a:extLst>
          </p:cNvPr>
          <p:cNvSpPr/>
          <p:nvPr/>
        </p:nvSpPr>
        <p:spPr>
          <a:xfrm>
            <a:off x="2057400" y="5111751"/>
            <a:ext cx="2006600" cy="31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D6667-BCB7-4B4B-97D1-4F4DBE577289}"/>
              </a:ext>
            </a:extLst>
          </p:cNvPr>
          <p:cNvSpPr/>
          <p:nvPr/>
        </p:nvSpPr>
        <p:spPr>
          <a:xfrm>
            <a:off x="1905000" y="3901018"/>
            <a:ext cx="2006600" cy="615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2D15F2-CF7E-493F-94CD-42E88E7E43A1}"/>
              </a:ext>
            </a:extLst>
          </p:cNvPr>
          <p:cNvSpPr/>
          <p:nvPr/>
        </p:nvSpPr>
        <p:spPr>
          <a:xfrm>
            <a:off x="1905000" y="3306235"/>
            <a:ext cx="2006600" cy="615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886FD-73AD-4B8D-8C01-CF58EEFC25DF}"/>
              </a:ext>
            </a:extLst>
          </p:cNvPr>
          <p:cNvSpPr/>
          <p:nvPr/>
        </p:nvSpPr>
        <p:spPr>
          <a:xfrm>
            <a:off x="1905000" y="888545"/>
            <a:ext cx="2006600" cy="169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AD63C-8D55-4668-8E17-1B90DFDA8116}"/>
              </a:ext>
            </a:extLst>
          </p:cNvPr>
          <p:cNvSpPr/>
          <p:nvPr/>
        </p:nvSpPr>
        <p:spPr>
          <a:xfrm>
            <a:off x="8949267" y="782713"/>
            <a:ext cx="2006600" cy="2172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55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644EA67-3FB7-4171-B9CE-0DDBAA1BE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07" y="91662"/>
            <a:ext cx="6656092" cy="32153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ACF6B2A-759A-42B8-B107-DACADD24B1E3}"/>
              </a:ext>
            </a:extLst>
          </p:cNvPr>
          <p:cNvCxnSpPr>
            <a:cxnSpLocks/>
          </p:cNvCxnSpPr>
          <p:nvPr/>
        </p:nvCxnSpPr>
        <p:spPr>
          <a:xfrm>
            <a:off x="6895007" y="-2897"/>
            <a:ext cx="0" cy="36046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14FEF2-1C8E-47BE-B487-3BBCA3A5C264}"/>
              </a:ext>
            </a:extLst>
          </p:cNvPr>
          <p:cNvCxnSpPr>
            <a:cxnSpLocks/>
          </p:cNvCxnSpPr>
          <p:nvPr/>
        </p:nvCxnSpPr>
        <p:spPr>
          <a:xfrm flipH="1">
            <a:off x="6998974" y="384307"/>
            <a:ext cx="1104376" cy="24658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A30D5E-CE5B-4998-9253-8CEE09345F16}"/>
              </a:ext>
            </a:extLst>
          </p:cNvPr>
          <p:cNvSpPr txBox="1"/>
          <p:nvPr/>
        </p:nvSpPr>
        <p:spPr>
          <a:xfrm>
            <a:off x="8082025" y="90296"/>
            <a:ext cx="1284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Ecran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7F58C4-73D1-4348-9981-260864942FA7}"/>
              </a:ext>
            </a:extLst>
          </p:cNvPr>
          <p:cNvCxnSpPr>
            <a:cxnSpLocks/>
          </p:cNvCxnSpPr>
          <p:nvPr/>
        </p:nvCxnSpPr>
        <p:spPr>
          <a:xfrm flipV="1">
            <a:off x="4468517" y="-30057"/>
            <a:ext cx="0" cy="185688"/>
          </a:xfrm>
          <a:prstGeom prst="straightConnector1">
            <a:avLst/>
          </a:prstGeom>
          <a:ln w="85725">
            <a:solidFill>
              <a:srgbClr val="99BDE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6A8BE4-764A-426B-89BA-F8D84FD7D2A5}"/>
              </a:ext>
            </a:extLst>
          </p:cNvPr>
          <p:cNvCxnSpPr>
            <a:cxnSpLocks/>
          </p:cNvCxnSpPr>
          <p:nvPr/>
        </p:nvCxnSpPr>
        <p:spPr>
          <a:xfrm flipH="1">
            <a:off x="4493906" y="244608"/>
            <a:ext cx="638647" cy="28353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F29379-D0F4-45B5-AD47-0EBBADEF81BD}"/>
              </a:ext>
            </a:extLst>
          </p:cNvPr>
          <p:cNvSpPr txBox="1"/>
          <p:nvPr/>
        </p:nvSpPr>
        <p:spPr>
          <a:xfrm>
            <a:off x="5065695" y="-65365"/>
            <a:ext cx="12845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Lentille</a:t>
            </a:r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2AF592E0-55FB-4FCD-B563-FCD814EC8D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"/>
          <a:stretch/>
        </p:blipFill>
        <p:spPr>
          <a:xfrm>
            <a:off x="548640" y="3070459"/>
            <a:ext cx="7240266" cy="36958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C5EDCAA-3460-421B-8D61-A4277333DF54}"/>
              </a:ext>
            </a:extLst>
          </p:cNvPr>
          <p:cNvSpPr/>
          <p:nvPr/>
        </p:nvSpPr>
        <p:spPr>
          <a:xfrm>
            <a:off x="2626203" y="3070458"/>
            <a:ext cx="328750" cy="10780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57E225-ACD5-4FD7-8C0C-276CB14FA5D0}"/>
              </a:ext>
            </a:extLst>
          </p:cNvPr>
          <p:cNvSpPr/>
          <p:nvPr/>
        </p:nvSpPr>
        <p:spPr>
          <a:xfrm>
            <a:off x="2029296" y="5377871"/>
            <a:ext cx="355600" cy="1388467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6EAB24-7E1A-4829-8742-6DB8A3306F96}"/>
              </a:ext>
            </a:extLst>
          </p:cNvPr>
          <p:cNvSpPr/>
          <p:nvPr/>
        </p:nvSpPr>
        <p:spPr>
          <a:xfrm>
            <a:off x="2029296" y="5221036"/>
            <a:ext cx="158148" cy="118364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418FC2-9DCA-4408-9955-040EA40930F2}"/>
              </a:ext>
            </a:extLst>
          </p:cNvPr>
          <p:cNvSpPr/>
          <p:nvPr/>
        </p:nvSpPr>
        <p:spPr>
          <a:xfrm rot="5400000">
            <a:off x="4646391" y="6194466"/>
            <a:ext cx="247819" cy="8959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B7F29-9506-4EF5-A081-7E6F5F051CEF}"/>
              </a:ext>
            </a:extLst>
          </p:cNvPr>
          <p:cNvSpPr/>
          <p:nvPr/>
        </p:nvSpPr>
        <p:spPr>
          <a:xfrm rot="5400000">
            <a:off x="6328157" y="6208631"/>
            <a:ext cx="219489" cy="895929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61397E-996B-4A82-8CE5-1D7D276A75F5}"/>
              </a:ext>
            </a:extLst>
          </p:cNvPr>
          <p:cNvSpPr txBox="1"/>
          <p:nvPr/>
        </p:nvSpPr>
        <p:spPr>
          <a:xfrm>
            <a:off x="4099291" y="6403903"/>
            <a:ext cx="1427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Cristallin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A21761-FA7D-4968-A8FB-9786D1D56624}"/>
              </a:ext>
            </a:extLst>
          </p:cNvPr>
          <p:cNvSpPr txBox="1"/>
          <p:nvPr/>
        </p:nvSpPr>
        <p:spPr>
          <a:xfrm>
            <a:off x="5862359" y="6380946"/>
            <a:ext cx="14278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Muscles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A46A0D-BA75-42FF-8F0E-82702856F480}"/>
              </a:ext>
            </a:extLst>
          </p:cNvPr>
          <p:cNvSpPr/>
          <p:nvPr/>
        </p:nvSpPr>
        <p:spPr>
          <a:xfrm>
            <a:off x="2587690" y="4918397"/>
            <a:ext cx="237695" cy="1847941"/>
          </a:xfrm>
          <a:prstGeom prst="rect">
            <a:avLst/>
          </a:prstGeom>
          <a:solidFill>
            <a:srgbClr val="FCF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3969B1-4CE8-49D9-9172-7B50D915BBD6}"/>
              </a:ext>
            </a:extLst>
          </p:cNvPr>
          <p:cNvSpPr txBox="1"/>
          <p:nvPr/>
        </p:nvSpPr>
        <p:spPr>
          <a:xfrm>
            <a:off x="6983541" y="3477559"/>
            <a:ext cx="14278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100" b="1" dirty="0"/>
              <a:t>Rétine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24F5AB-C30C-4ADC-A08A-1A0B47B1F786}"/>
              </a:ext>
            </a:extLst>
          </p:cNvPr>
          <p:cNvCxnSpPr>
            <a:cxnSpLocks/>
          </p:cNvCxnSpPr>
          <p:nvPr/>
        </p:nvCxnSpPr>
        <p:spPr>
          <a:xfrm flipH="1">
            <a:off x="6885867" y="3866128"/>
            <a:ext cx="413900" cy="2053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9ED17-D1BA-43D5-9AC4-41E205937F2F}"/>
              </a:ext>
            </a:extLst>
          </p:cNvPr>
          <p:cNvCxnSpPr>
            <a:cxnSpLocks/>
          </p:cNvCxnSpPr>
          <p:nvPr/>
        </p:nvCxnSpPr>
        <p:spPr>
          <a:xfrm flipH="1" flipV="1">
            <a:off x="7631320" y="5312782"/>
            <a:ext cx="829279" cy="35744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CBEA108-DB69-4EBB-964A-BBAE7282B273}"/>
              </a:ext>
            </a:extLst>
          </p:cNvPr>
          <p:cNvSpPr txBox="1"/>
          <p:nvPr/>
        </p:nvSpPr>
        <p:spPr>
          <a:xfrm>
            <a:off x="7819889" y="5624409"/>
            <a:ext cx="3568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Le </a:t>
            </a:r>
            <a:r>
              <a:rPr lang="fr-FR" b="1" dirty="0"/>
              <a:t>nerf optique </a:t>
            </a:r>
            <a:r>
              <a:rPr lang="fr-FR" dirty="0"/>
              <a:t>transmet l’image reçue par la rétine au cerveau sous la forme d’un signal électrique </a:t>
            </a:r>
          </a:p>
        </p:txBody>
      </p:sp>
    </p:spTree>
    <p:extLst>
      <p:ext uri="{BB962C8B-B14F-4D97-AF65-F5344CB8AC3E}">
        <p14:creationId xmlns:p14="http://schemas.microsoft.com/office/powerpoint/2010/main" val="1853772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5356E0-0D8C-4CAD-BFBA-7D1C93DA3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09" b="89858" l="2500" r="90000">
                        <a14:foregroundMark x1="4074" y1="45907" x2="4074" y2="45907"/>
                        <a14:foregroundMark x1="4352" y1="39324" x2="4352" y2="39324"/>
                        <a14:foregroundMark x1="2963" y1="39502" x2="2963" y2="39502"/>
                        <a14:foregroundMark x1="2593" y1="49110" x2="2593" y2="49110"/>
                        <a14:foregroundMark x1="2500" y1="51779" x2="2500" y2="51779"/>
                        <a14:foregroundMark x1="5093" y1="50000" x2="5093" y2="50000"/>
                        <a14:foregroundMark x1="4537" y1="53915" x2="4537" y2="53915"/>
                        <a14:foregroundMark x1="3704" y1="54448" x2="3704" y2="54448"/>
                        <a14:foregroundMark x1="5185" y1="53203" x2="5185" y2="53203"/>
                        <a14:foregroundMark x1="5185" y1="51601" x2="5185" y2="51601"/>
                        <a14:foregroundMark x1="5000" y1="48043" x2="5000" y2="48043"/>
                        <a14:foregroundMark x1="5093" y1="46441" x2="5093" y2="46441"/>
                        <a14:foregroundMark x1="5185" y1="45374" x2="5185" y2="45374"/>
                        <a14:foregroundMark x1="4074" y1="36299" x2="4074" y2="36299"/>
                      </a14:backgroundRemoval>
                    </a14:imgEffect>
                  </a14:imgLayer>
                </a14:imgProps>
              </a:ext>
            </a:extLst>
          </a:blip>
          <a:srcRect t="32664" r="73127" b="43429"/>
          <a:stretch/>
        </p:blipFill>
        <p:spPr>
          <a:xfrm>
            <a:off x="1400732" y="2789133"/>
            <a:ext cx="1307530" cy="6053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F73ED4-CF67-46D8-8B70-2617667E7A87}"/>
              </a:ext>
            </a:extLst>
          </p:cNvPr>
          <p:cNvSpPr/>
          <p:nvPr/>
        </p:nvSpPr>
        <p:spPr>
          <a:xfrm>
            <a:off x="9601199" y="2802467"/>
            <a:ext cx="127001" cy="922866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96C8E7-03EF-4B76-B9EA-4D8B9D32E0E1}"/>
              </a:ext>
            </a:extLst>
          </p:cNvPr>
          <p:cNvSpPr/>
          <p:nvPr/>
        </p:nvSpPr>
        <p:spPr>
          <a:xfrm>
            <a:off x="9601200" y="3513667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34B9C9-2741-46FE-9EA7-04269927F507}"/>
              </a:ext>
            </a:extLst>
          </p:cNvPr>
          <p:cNvSpPr/>
          <p:nvPr/>
        </p:nvSpPr>
        <p:spPr>
          <a:xfrm>
            <a:off x="9601200" y="3359150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188D73-9CD1-424F-BF1B-C2BC6EE8040B}"/>
              </a:ext>
            </a:extLst>
          </p:cNvPr>
          <p:cNvSpPr/>
          <p:nvPr/>
        </p:nvSpPr>
        <p:spPr>
          <a:xfrm>
            <a:off x="9569449" y="3204633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E8F8C7-E26A-4325-9EB2-69B0ED013557}"/>
              </a:ext>
            </a:extLst>
          </p:cNvPr>
          <p:cNvSpPr/>
          <p:nvPr/>
        </p:nvSpPr>
        <p:spPr>
          <a:xfrm>
            <a:off x="9585325" y="3050115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84DC91-9D4E-4AF4-93FD-E7ABC739B608}"/>
              </a:ext>
            </a:extLst>
          </p:cNvPr>
          <p:cNvSpPr/>
          <p:nvPr/>
        </p:nvSpPr>
        <p:spPr>
          <a:xfrm>
            <a:off x="9505950" y="2768600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9760A2-7251-49ED-B933-5D91D191DE13}"/>
              </a:ext>
            </a:extLst>
          </p:cNvPr>
          <p:cNvSpPr/>
          <p:nvPr/>
        </p:nvSpPr>
        <p:spPr>
          <a:xfrm>
            <a:off x="9614770" y="3116263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89A320-439E-4BB4-9BD6-DAA164CF953A}"/>
              </a:ext>
            </a:extLst>
          </p:cNvPr>
          <p:cNvSpPr/>
          <p:nvPr/>
        </p:nvSpPr>
        <p:spPr>
          <a:xfrm>
            <a:off x="9598895" y="3254376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59B31-5AB8-4311-9066-FD0AE5D4C2AF}"/>
              </a:ext>
            </a:extLst>
          </p:cNvPr>
          <p:cNvSpPr/>
          <p:nvPr/>
        </p:nvSpPr>
        <p:spPr>
          <a:xfrm>
            <a:off x="9580032" y="2917824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3EE69C-1A81-44C8-9C4E-85BE8B893F63}"/>
              </a:ext>
            </a:extLst>
          </p:cNvPr>
          <p:cNvSpPr/>
          <p:nvPr/>
        </p:nvSpPr>
        <p:spPr>
          <a:xfrm>
            <a:off x="9740896" y="2717801"/>
            <a:ext cx="45719" cy="198963"/>
          </a:xfrm>
          <a:prstGeom prst="rect">
            <a:avLst/>
          </a:prstGeom>
          <a:solidFill>
            <a:srgbClr val="CB9A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1E7D60-D957-4B2E-8843-D809EC006077}"/>
              </a:ext>
            </a:extLst>
          </p:cNvPr>
          <p:cNvSpPr/>
          <p:nvPr/>
        </p:nvSpPr>
        <p:spPr>
          <a:xfrm>
            <a:off x="9463428" y="3198812"/>
            <a:ext cx="83302" cy="309033"/>
          </a:xfrm>
          <a:prstGeom prst="rect">
            <a:avLst/>
          </a:prstGeom>
          <a:solidFill>
            <a:srgbClr val="C80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E47E692-2FCE-4934-9DA8-7F66FFC5ED51}"/>
              </a:ext>
            </a:extLst>
          </p:cNvPr>
          <p:cNvSpPr/>
          <p:nvPr/>
        </p:nvSpPr>
        <p:spPr>
          <a:xfrm>
            <a:off x="9710891" y="2743730"/>
            <a:ext cx="93509" cy="745066"/>
          </a:xfrm>
          <a:custGeom>
            <a:avLst/>
            <a:gdLst>
              <a:gd name="connsiteX0" fmla="*/ 0 w 93509"/>
              <a:gd name="connsiteY0" fmla="*/ 0 h 745066"/>
              <a:gd name="connsiteX1" fmla="*/ 55034 w 93509"/>
              <a:gd name="connsiteY1" fmla="*/ 190500 h 745066"/>
              <a:gd name="connsiteX2" fmla="*/ 80434 w 93509"/>
              <a:gd name="connsiteY2" fmla="*/ 368300 h 745066"/>
              <a:gd name="connsiteX3" fmla="*/ 93134 w 93509"/>
              <a:gd name="connsiteY3" fmla="*/ 524933 h 745066"/>
              <a:gd name="connsiteX4" fmla="*/ 88900 w 93509"/>
              <a:gd name="connsiteY4" fmla="*/ 745066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09" h="745066">
                <a:moveTo>
                  <a:pt x="0" y="0"/>
                </a:moveTo>
                <a:cubicBezTo>
                  <a:pt x="20814" y="64558"/>
                  <a:pt x="41628" y="129117"/>
                  <a:pt x="55034" y="190500"/>
                </a:cubicBezTo>
                <a:cubicBezTo>
                  <a:pt x="68440" y="251883"/>
                  <a:pt x="74084" y="312561"/>
                  <a:pt x="80434" y="368300"/>
                </a:cubicBezTo>
                <a:cubicBezTo>
                  <a:pt x="86784" y="424039"/>
                  <a:pt x="91723" y="462139"/>
                  <a:pt x="93134" y="524933"/>
                </a:cubicBezTo>
                <a:cubicBezTo>
                  <a:pt x="94545" y="587727"/>
                  <a:pt x="91722" y="666396"/>
                  <a:pt x="88900" y="74506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AD79A9-0804-40DC-929B-CA24E6E9FAE2}"/>
              </a:ext>
            </a:extLst>
          </p:cNvPr>
          <p:cNvSpPr/>
          <p:nvPr/>
        </p:nvSpPr>
        <p:spPr>
          <a:xfrm>
            <a:off x="9569449" y="3322111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3129B5-47A9-46A3-A89B-D8562F98D015}"/>
              </a:ext>
            </a:extLst>
          </p:cNvPr>
          <p:cNvSpPr/>
          <p:nvPr/>
        </p:nvSpPr>
        <p:spPr>
          <a:xfrm>
            <a:off x="9528669" y="2892956"/>
            <a:ext cx="190500" cy="309033"/>
          </a:xfrm>
          <a:prstGeom prst="rect">
            <a:avLst/>
          </a:prstGeom>
          <a:solidFill>
            <a:srgbClr val="FBFB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896893F-EB95-4F23-82FF-F83617988469}"/>
              </a:ext>
            </a:extLst>
          </p:cNvPr>
          <p:cNvSpPr/>
          <p:nvPr/>
        </p:nvSpPr>
        <p:spPr>
          <a:xfrm>
            <a:off x="9465733" y="2891367"/>
            <a:ext cx="93509" cy="745066"/>
          </a:xfrm>
          <a:custGeom>
            <a:avLst/>
            <a:gdLst>
              <a:gd name="connsiteX0" fmla="*/ 0 w 93509"/>
              <a:gd name="connsiteY0" fmla="*/ 0 h 745066"/>
              <a:gd name="connsiteX1" fmla="*/ 55034 w 93509"/>
              <a:gd name="connsiteY1" fmla="*/ 190500 h 745066"/>
              <a:gd name="connsiteX2" fmla="*/ 80434 w 93509"/>
              <a:gd name="connsiteY2" fmla="*/ 368300 h 745066"/>
              <a:gd name="connsiteX3" fmla="*/ 93134 w 93509"/>
              <a:gd name="connsiteY3" fmla="*/ 524933 h 745066"/>
              <a:gd name="connsiteX4" fmla="*/ 88900 w 93509"/>
              <a:gd name="connsiteY4" fmla="*/ 745066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09" h="745066">
                <a:moveTo>
                  <a:pt x="0" y="0"/>
                </a:moveTo>
                <a:cubicBezTo>
                  <a:pt x="20814" y="64558"/>
                  <a:pt x="41628" y="129117"/>
                  <a:pt x="55034" y="190500"/>
                </a:cubicBezTo>
                <a:cubicBezTo>
                  <a:pt x="68440" y="251883"/>
                  <a:pt x="74084" y="312561"/>
                  <a:pt x="80434" y="368300"/>
                </a:cubicBezTo>
                <a:cubicBezTo>
                  <a:pt x="86784" y="424039"/>
                  <a:pt x="91723" y="462139"/>
                  <a:pt x="93134" y="524933"/>
                </a:cubicBezTo>
                <a:cubicBezTo>
                  <a:pt x="94545" y="587727"/>
                  <a:pt x="91722" y="666396"/>
                  <a:pt x="88900" y="745066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0D8F95-5E1C-4839-9274-EDB29F14A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7"/>
          <a:stretch/>
        </p:blipFill>
        <p:spPr>
          <a:xfrm>
            <a:off x="4525587" y="974725"/>
            <a:ext cx="6726613" cy="51308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A6CE138-FA66-48B7-A1E8-CADFFB752534}"/>
              </a:ext>
            </a:extLst>
          </p:cNvPr>
          <p:cNvGrpSpPr/>
          <p:nvPr/>
        </p:nvGrpSpPr>
        <p:grpSpPr>
          <a:xfrm>
            <a:off x="7759360" y="3236124"/>
            <a:ext cx="147320" cy="193040"/>
            <a:chOff x="3042920" y="4191000"/>
            <a:chExt cx="147320" cy="19304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5E7792-1C8D-48AD-B31D-B51C9F318560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F9B703F-2CF0-438A-A821-58194040B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45A24A3-83A8-403C-B73D-26DFFB7F4265}"/>
              </a:ext>
            </a:extLst>
          </p:cNvPr>
          <p:cNvGrpSpPr/>
          <p:nvPr/>
        </p:nvGrpSpPr>
        <p:grpSpPr>
          <a:xfrm>
            <a:off x="3610108" y="3213611"/>
            <a:ext cx="147320" cy="193040"/>
            <a:chOff x="3042920" y="4191000"/>
            <a:chExt cx="147320" cy="19304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267FF74-94AE-44A5-AB9E-4A0D3DE7AC78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24697E9-30E6-40BC-A400-F2AC0FF1D6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BD1B84E0-8D74-4B0A-B667-203E2CB6337C}"/>
              </a:ext>
            </a:extLst>
          </p:cNvPr>
          <p:cNvSpPr txBox="1"/>
          <p:nvPr/>
        </p:nvSpPr>
        <p:spPr>
          <a:xfrm>
            <a:off x="3515923" y="3353582"/>
            <a:ext cx="3373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F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7A9AD4-ABD8-4E63-899B-0EB82100E2C1}"/>
              </a:ext>
            </a:extLst>
          </p:cNvPr>
          <p:cNvSpPr txBox="1"/>
          <p:nvPr/>
        </p:nvSpPr>
        <p:spPr>
          <a:xfrm>
            <a:off x="7655027" y="3393040"/>
            <a:ext cx="46662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F’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D64123-DCF3-4770-949B-E2F5AED26216}"/>
              </a:ext>
            </a:extLst>
          </p:cNvPr>
          <p:cNvSpPr/>
          <p:nvPr/>
        </p:nvSpPr>
        <p:spPr>
          <a:xfrm>
            <a:off x="10430540" y="2891367"/>
            <a:ext cx="808960" cy="776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F0DFA5-453C-49B6-978B-58D3C052A020}"/>
              </a:ext>
            </a:extLst>
          </p:cNvPr>
          <p:cNvCxnSpPr>
            <a:cxnSpLocks/>
          </p:cNvCxnSpPr>
          <p:nvPr/>
        </p:nvCxnSpPr>
        <p:spPr>
          <a:xfrm>
            <a:off x="1541721" y="3313968"/>
            <a:ext cx="12637098" cy="27519"/>
          </a:xfrm>
          <a:prstGeom prst="line">
            <a:avLst/>
          </a:prstGeom>
          <a:ln w="38100">
            <a:solidFill>
              <a:srgbClr val="BBBBB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C098FF-92C8-45EF-8277-6B94A98EE306}"/>
              </a:ext>
            </a:extLst>
          </p:cNvPr>
          <p:cNvGrpSpPr/>
          <p:nvPr/>
        </p:nvGrpSpPr>
        <p:grpSpPr>
          <a:xfrm>
            <a:off x="5670619" y="3228473"/>
            <a:ext cx="147320" cy="193040"/>
            <a:chOff x="3042920" y="4191000"/>
            <a:chExt cx="147320" cy="19304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6FAD61-CE2A-46EA-A9D6-430C527E4D7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4191000"/>
              <a:ext cx="14224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0CD15D-EF7E-4ABB-A6A5-DFF812251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2920" y="4191000"/>
              <a:ext cx="146050" cy="1930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ED7908C-5BA0-4229-ADE2-7F552E7EE154}"/>
              </a:ext>
            </a:extLst>
          </p:cNvPr>
          <p:cNvSpPr txBox="1"/>
          <p:nvPr/>
        </p:nvSpPr>
        <p:spPr>
          <a:xfrm>
            <a:off x="5590373" y="3331667"/>
            <a:ext cx="39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F73E96C-CFCC-414C-8ECC-1439E9A43D55}"/>
              </a:ext>
            </a:extLst>
          </p:cNvPr>
          <p:cNvSpPr txBox="1"/>
          <p:nvPr/>
        </p:nvSpPr>
        <p:spPr>
          <a:xfrm>
            <a:off x="10457834" y="3014146"/>
            <a:ext cx="146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Axe optique</a:t>
            </a:r>
          </a:p>
        </p:txBody>
      </p:sp>
    </p:spTree>
    <p:extLst>
      <p:ext uri="{BB962C8B-B14F-4D97-AF65-F5344CB8AC3E}">
        <p14:creationId xmlns:p14="http://schemas.microsoft.com/office/powerpoint/2010/main" val="1904427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54</Words>
  <Application>Microsoft Office PowerPoint</Application>
  <PresentationFormat>Widescreen</PresentationFormat>
  <Paragraphs>20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pierre.ghesquiere@lilo.org</dc:creator>
  <cp:lastModifiedBy>pierre.ghesquiere@lilo.org</cp:lastModifiedBy>
  <cp:revision>21</cp:revision>
  <dcterms:created xsi:type="dcterms:W3CDTF">2021-02-19T14:24:31Z</dcterms:created>
  <dcterms:modified xsi:type="dcterms:W3CDTF">2021-02-22T19:48:36Z</dcterms:modified>
</cp:coreProperties>
</file>